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299" r:id="rId7"/>
    <p:sldId id="300" r:id="rId8"/>
    <p:sldId id="263" r:id="rId9"/>
    <p:sldId id="342" r:id="rId10"/>
    <p:sldId id="264" r:id="rId11"/>
    <p:sldId id="301" r:id="rId12"/>
    <p:sldId id="262" r:id="rId13"/>
    <p:sldId id="348" r:id="rId14"/>
    <p:sldId id="341" r:id="rId15"/>
    <p:sldId id="343" r:id="rId16"/>
    <p:sldId id="344" r:id="rId17"/>
    <p:sldId id="345" r:id="rId18"/>
    <p:sldId id="346" r:id="rId19"/>
    <p:sldId id="351" r:id="rId20"/>
  </p:sldIdLst>
  <p:sldSz cx="9144000" cy="5143500"/>
  <p:notesSz cx="6858000" cy="9144000"/>
  <p:embeddedFontLst>
    <p:embeddedFont>
      <p:font typeface="Exo 2"/>
      <p:regular r:id="rId24"/>
    </p:embeddedFont>
    <p:embeddedFont>
      <p:font typeface="Roboto Condensed Light" panose="02000000000000000000"/>
      <p:regular r:id="rId25"/>
    </p:embeddedFont>
    <p:embeddedFont>
      <p:font typeface="Roboto Condensed" panose="0200000000000000000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baafe93df_0_4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baafe93df_0_4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 panose="02000000000000000000"/>
              <a:buNone/>
              <a:defRPr sz="1400"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CREDITS: This presentation template was created by </a:t>
            </a:r>
            <a:r>
              <a:rPr lang="en-GB" sz="1000" b="1">
                <a:solidFill>
                  <a:srgbClr val="434343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3"/>
              </a:rPr>
              <a:t>Slidesgo</a:t>
            </a:r>
            <a:r>
              <a:rPr lang="en-GB" sz="10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, including icons by </a:t>
            </a:r>
            <a:r>
              <a:rPr lang="en-GB" sz="1000" b="1">
                <a:solidFill>
                  <a:srgbClr val="434343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4"/>
              </a:rPr>
              <a:t>Flaticon</a:t>
            </a:r>
            <a:r>
              <a:rPr lang="en-GB" sz="10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, and infographics &amp; images by </a:t>
            </a:r>
            <a:r>
              <a:rPr lang="en-GB" sz="1000" b="1">
                <a:solidFill>
                  <a:srgbClr val="434343"/>
                </a:solidFill>
                <a:uFill>
                  <a:noFill/>
                </a:u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  <a:hlinkClick r:id="rId5"/>
              </a:rPr>
              <a:t>Freepik</a:t>
            </a:r>
            <a:r>
              <a:rPr lang="en-GB" sz="10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. </a:t>
            </a:r>
            <a:endParaRPr sz="1000">
              <a:solidFill>
                <a:srgbClr val="434343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434343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 panose="02000000000000000000"/>
              <a:ea typeface="Roboto Condensed" panose="02000000000000000000"/>
              <a:cs typeface="Roboto Condensed" panose="02000000000000000000"/>
              <a:sym typeface="Roboto Condensed" panose="02000000000000000000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 sz="1200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slide" Target="slide2.xml"/><Relationship Id="rId1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Database Technolgy</a:t>
            </a:r>
            <a:br>
              <a:rPr lang="en-US" altLang="en-GB"/>
            </a:br>
            <a:r>
              <a:rPr lang="en-US" altLang="en-GB" sz="2400"/>
              <a:t>In Software Engineering Environment</a:t>
            </a:r>
            <a:endParaRPr lang="en-US" altLang="en-GB" sz="2400"/>
          </a:p>
        </p:txBody>
      </p:sp>
      <p:sp>
        <p:nvSpPr>
          <p:cNvPr id="152" name="Google Shape;152;p33"/>
          <p:cNvSpPr txBox="1"/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WEITING LI</a:t>
            </a:r>
            <a:endParaRPr lang="en-US" altLang="en-GB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15" y="123825"/>
            <a:ext cx="1917065" cy="602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ctrTitle"/>
          </p:nvPr>
        </p:nvSpPr>
        <p:spPr>
          <a:xfrm flipH="1">
            <a:off x="2747779" y="199559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Database Technology</a:t>
            </a:r>
            <a:br>
              <a:rPr lang="en-US" altLang="en-GB"/>
            </a:br>
            <a:r>
              <a:rPr lang="en-US" altLang="en-GB"/>
              <a:t>in SEE</a:t>
            </a:r>
            <a:endParaRPr lang="en-US" altLang="en-GB"/>
          </a:p>
        </p:txBody>
      </p:sp>
      <p:sp>
        <p:nvSpPr>
          <p:cNvPr id="235" name="Google Shape;235;p39"/>
          <p:cNvSpPr txBox="1"/>
          <p:nvPr>
            <p:ph type="title" idx="2"/>
          </p:nvPr>
        </p:nvSpPr>
        <p:spPr>
          <a:xfrm flipH="1">
            <a:off x="4963544" y="141961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3" name="Google Shape;243;p39">
            <a:hlinkClick r:id="rId1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p36"/>
          <p:cNvSpPr txBox="1"/>
          <p:nvPr>
            <p:ph type="subTitle" idx="1"/>
          </p:nvPr>
        </p:nvSpPr>
        <p:spPr>
          <a:xfrm>
            <a:off x="4040635" y="401181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How </a:t>
            </a:r>
            <a:r>
              <a:rPr lang="en-US" altLang="en-GB">
                <a:sym typeface="+mn-ea"/>
              </a:rPr>
              <a:t>S</a:t>
            </a:r>
            <a:r>
              <a:rPr lang="en-US" altLang="en-GB">
                <a:sym typeface="+mn-ea"/>
              </a:rPr>
              <a:t>oftware engineering environment</a:t>
            </a:r>
            <a:r>
              <a:rPr lang="en-US" altLang="en-GB"/>
              <a:t>(</a:t>
            </a:r>
            <a:r>
              <a:rPr lang="en-US" altLang="en-GB">
                <a:sym typeface="+mn-ea"/>
              </a:rPr>
              <a:t>SEE</a:t>
            </a:r>
            <a:r>
              <a:rPr lang="en-US" altLang="en-GB"/>
              <a:t>) can use database technology to its advantage	</a:t>
            </a:r>
            <a:endParaRPr lang="en-US" alt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1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36"/>
          <p:cNvSpPr txBox="1"/>
          <p:nvPr>
            <p:ph type="ctrTitle"/>
          </p:nvPr>
        </p:nvSpPr>
        <p:spPr>
          <a:xfrm flipH="1">
            <a:off x="971755" y="7610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Software Engineering Environment</a:t>
            </a:r>
            <a:endParaRPr lang="en-US" altLang="en-GB"/>
          </a:p>
        </p:txBody>
      </p:sp>
      <p:sp>
        <p:nvSpPr>
          <p:cNvPr id="193" name="Google Shape;193;p36"/>
          <p:cNvSpPr txBox="1"/>
          <p:nvPr>
            <p:ph type="subTitle" idx="1"/>
          </p:nvPr>
        </p:nvSpPr>
        <p:spPr>
          <a:xfrm>
            <a:off x="684025" y="230366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 b="1"/>
              <a:t>Definition: </a:t>
            </a:r>
            <a:endParaRPr lang="en-US" altLang="en-GB"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</a:t>
            </a:r>
            <a:r>
              <a:rPr>
                <a:sym typeface="+mn-ea"/>
              </a:rPr>
              <a:t>A software system that provides support for the development, repair, and enhancement of software, and for the management and control of these activities.</a:t>
            </a:r>
            <a:endParaRPr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ym typeface="+mn-ea"/>
              </a:rPr>
              <a:t>Characteristics:</a:t>
            </a:r>
            <a:endParaRPr lang="en-US" sz="1600" b="1">
              <a:sym typeface="+mn-ea"/>
            </a:endParaRPr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Integrated environment facilities: platform, data, </a:t>
            </a:r>
            <a:endParaRPr lang="en-US">
              <a:sym typeface="+mn-ea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sym typeface="+mn-ea"/>
              </a:rPr>
              <a:t>presentatio, control, and process integration;</a:t>
            </a:r>
            <a:endParaRPr lang="en-US">
              <a:sym typeface="+mn-ea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   Designated to support team based activities;</a:t>
            </a:r>
            <a:endParaRPr lang="en-US">
              <a:sym typeface="+mn-ea"/>
            </a:endParaRP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ym typeface="+mn-ea"/>
              </a:rPr>
              <a:t>   Should support a wide range of software development activities; </a:t>
            </a:r>
            <a:endParaRPr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olidFill>
                  <a:srgbClr val="FF0000"/>
                </a:solidFill>
              </a:rPr>
              <a:t>	</a:t>
            </a:r>
            <a:endParaRPr lang="en-US" altLang="en-GB">
              <a:solidFill>
                <a:srgbClr val="FF0000"/>
              </a:solidFill>
            </a:endParaRPr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290" y="1563370"/>
            <a:ext cx="4252595" cy="31877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860290" y="4803775"/>
            <a:ext cx="41979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304800" algn="ctr">
              <a:buSzPts val="1200"/>
              <a:buFont typeface="Roboto Condensed Light" panose="02000000000000000000"/>
            </a:pPr>
            <a:r>
              <a:rPr lang="en-US" altLang="en-GB" sz="1200" i="1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Figure 1. An example of SEE model </a:t>
            </a:r>
            <a:r>
              <a:rPr lang="en-US" altLang="en-GB" sz="1200" i="1">
                <a:solidFill>
                  <a:srgbClr val="0070C0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[1]</a:t>
            </a:r>
            <a:endParaRPr lang="en-US" altLang="en-GB" sz="1200" i="1">
              <a:solidFill>
                <a:srgbClr val="0070C0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grpSp>
        <p:nvGrpSpPr>
          <p:cNvPr id="4775" name="Google Shape;4775;p66"/>
          <p:cNvGrpSpPr/>
          <p:nvPr/>
        </p:nvGrpSpPr>
        <p:grpSpPr>
          <a:xfrm>
            <a:off x="1075690" y="1583055"/>
            <a:ext cx="7880350" cy="2800985"/>
            <a:chOff x="246070" y="1983375"/>
            <a:chExt cx="1855347" cy="616849"/>
          </a:xfrm>
        </p:grpSpPr>
        <p:sp>
          <p:nvSpPr>
            <p:cNvPr id="4776" name="Google Shape;4776;p66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7" name="Google Shape;4777;p66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8" name="Google Shape;4778;p66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9" name="Google Shape;4779;p66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0" name="Google Shape;4780;p66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1" name="Google Shape;4781;p66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2" name="Google Shape;4782;p66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3" name="Google Shape;4783;p66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4" name="Google Shape;4784;p66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59" name="Google Shape;359;p45"/>
          <p:cNvSpPr txBox="1"/>
          <p:nvPr/>
        </p:nvSpPr>
        <p:spPr>
          <a:xfrm>
            <a:off x="1908336" y="55541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Functional Requirements For Database Support In SEE</a:t>
            </a:r>
            <a:endParaRPr lang="en-US" altLang="en-GB"/>
          </a:p>
        </p:txBody>
      </p:sp>
      <p:sp>
        <p:nvSpPr>
          <p:cNvPr id="360" name="Google Shape;360;p45"/>
          <p:cNvSpPr txBox="1"/>
          <p:nvPr>
            <p:ph type="ctrTitle" idx="2"/>
          </p:nvPr>
        </p:nvSpPr>
        <p:spPr>
          <a:xfrm>
            <a:off x="1115988" y="264343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Persistent storage of software artifacts</a:t>
            </a:r>
            <a:endParaRPr lang="en-US" altLang="en-GB" sz="1600"/>
          </a:p>
        </p:txBody>
      </p:sp>
      <p:sp>
        <p:nvSpPr>
          <p:cNvPr id="362" name="Google Shape;362;p45"/>
          <p:cNvSpPr txBox="1"/>
          <p:nvPr/>
        </p:nvSpPr>
        <p:spPr>
          <a:xfrm>
            <a:off x="1960586" y="336352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Artifact integrity and consistency</a:t>
            </a:r>
            <a:endParaRPr lang="en-US" altLang="en-GB" sz="1600"/>
          </a:p>
        </p:txBody>
      </p:sp>
      <p:sp>
        <p:nvSpPr>
          <p:cNvPr id="364" name="Google Shape;364;p45"/>
          <p:cNvSpPr txBox="1"/>
          <p:nvPr/>
        </p:nvSpPr>
        <p:spPr>
          <a:xfrm>
            <a:off x="2843920" y="247071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Artifact querying and retrieval</a:t>
            </a:r>
            <a:endParaRPr lang="en-US" altLang="en-GB" sz="1600"/>
          </a:p>
        </p:txBody>
      </p:sp>
      <p:sp>
        <p:nvSpPr>
          <p:cNvPr id="366" name="Google Shape;366;p45"/>
          <p:cNvSpPr txBox="1"/>
          <p:nvPr/>
        </p:nvSpPr>
        <p:spPr>
          <a:xfrm>
            <a:off x="3708387" y="3262207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Version management</a:t>
            </a:r>
            <a:endParaRPr lang="en-US" altLang="en-GB" sz="1600"/>
          </a:p>
        </p:txBody>
      </p:sp>
      <p:sp>
        <p:nvSpPr>
          <p:cNvPr id="368" name="Google Shape;368;p45"/>
          <p:cNvSpPr txBox="1"/>
          <p:nvPr/>
        </p:nvSpPr>
        <p:spPr>
          <a:xfrm>
            <a:off x="4559294" y="2562437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Support for cooperative design transcations</a:t>
            </a:r>
            <a:endParaRPr lang="en-US" altLang="en-GB" sz="1600"/>
          </a:p>
        </p:txBody>
      </p:sp>
      <p:sp>
        <p:nvSpPr>
          <p:cNvPr id="370" name="Google Shape;370;p45"/>
          <p:cNvSpPr txBox="1"/>
          <p:nvPr/>
        </p:nvSpPr>
        <p:spPr>
          <a:xfrm>
            <a:off x="5415916" y="358034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Representation of software processes</a:t>
            </a:r>
            <a:endParaRPr lang="en-US" altLang="en-GB" sz="1600"/>
          </a:p>
        </p:txBody>
      </p:sp>
      <p:sp>
        <p:nvSpPr>
          <p:cNvPr id="6" name="Google Shape;370;p45"/>
          <p:cNvSpPr txBox="1"/>
          <p:nvPr/>
        </p:nvSpPr>
        <p:spPr>
          <a:xfrm>
            <a:off x="6228716" y="24703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Tool Integration and portability</a:t>
            </a:r>
            <a:endParaRPr lang="en-US" altLang="en-GB" sz="1600"/>
          </a:p>
        </p:txBody>
      </p:sp>
      <p:sp>
        <p:nvSpPr>
          <p:cNvPr id="7" name="Google Shape;370;p45"/>
          <p:cNvSpPr txBox="1"/>
          <p:nvPr/>
        </p:nvSpPr>
        <p:spPr>
          <a:xfrm>
            <a:off x="7236461" y="3690197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Collection and evaluation of software development</a:t>
            </a:r>
            <a:endParaRPr lang="en-US" altLang="en-GB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1908175" y="-92710"/>
            <a:ext cx="5382895" cy="1299845"/>
          </a:xfrm>
        </p:spPr>
        <p:txBody>
          <a:bodyPr/>
          <a:p>
            <a:r>
              <a:rPr lang="en-US" altLang="en-GB"/>
              <a:t>History</a:t>
            </a:r>
            <a:br>
              <a:rPr lang="en-US" altLang="en-GB"/>
            </a:br>
            <a:endParaRPr lang="en-US" altLang="en-GB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451485" y="767715"/>
            <a:ext cx="8080375" cy="3537585"/>
          </a:xfrm>
        </p:spPr>
        <p:txBody>
          <a:bodyPr/>
          <a:p>
            <a:pPr marL="152400" indent="0" algn="ctr">
              <a:lnSpc>
                <a:spcPct val="110000"/>
              </a:lnSpc>
              <a:buFont typeface="Wingdings" panose="05000000000000000000" charset="0"/>
            </a:pPr>
            <a:r>
              <a:rPr lang="en-US" altLang="en-GB" sz="1600"/>
              <a:t>Databse Management System        &amp;   Object management systems (OMS)</a:t>
            </a:r>
            <a:endParaRPr lang="en-US" altLang="en-GB" sz="1600"/>
          </a:p>
          <a:p>
            <a:pPr marL="152400" indent="0" algn="r">
              <a:lnSpc>
                <a:spcPct val="110000"/>
              </a:lnSpc>
              <a:buFont typeface="Wingdings" panose="05000000000000000000" charset="0"/>
            </a:pPr>
            <a:endParaRPr lang="en-US" altLang="en-GB" sz="1600"/>
          </a:p>
          <a:p>
            <a:pPr marL="152400" indent="0" algn="r">
              <a:lnSpc>
                <a:spcPct val="110000"/>
              </a:lnSpc>
              <a:buFont typeface="Wingdings" panose="05000000000000000000" charset="0"/>
            </a:pPr>
            <a:endParaRPr lang="en-US" altLang="en-GB" sz="1600"/>
          </a:p>
          <a:p>
            <a:pPr marL="152400" indent="0" algn="r">
              <a:lnSpc>
                <a:spcPct val="150000"/>
              </a:lnSpc>
              <a:buFont typeface="Wingdings" panose="05000000000000000000" charset="0"/>
            </a:pPr>
            <a:endParaRPr lang="en-US" altLang="en-GB" sz="1600"/>
          </a:p>
          <a:p>
            <a:pPr marL="438150" indent="-285750" algn="r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GB" sz="1600"/>
              <a:t>Developed Early in mid 80’s to early 90’s</a:t>
            </a:r>
            <a:endParaRPr lang="en-US" altLang="en-GB" sz="1600"/>
          </a:p>
          <a:p>
            <a:pPr marL="438150" indent="-285750" algn="r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GB" sz="1600"/>
              <a:t>Artifact representation and persistence </a:t>
            </a:r>
            <a:endParaRPr lang="en-US" altLang="en-GB" sz="1600"/>
          </a:p>
          <a:p>
            <a:pPr marL="438150" indent="-285750" algn="r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GB" sz="1600"/>
              <a:t>Rudimentary navigation interfaces</a:t>
            </a:r>
            <a:endParaRPr lang="en-US" altLang="en-GB" sz="1600"/>
          </a:p>
          <a:p>
            <a:pPr marL="438150" indent="-285750" algn="r">
              <a:lnSpc>
                <a:spcPct val="150000"/>
              </a:lnSpc>
              <a:buFont typeface="Wingdings" panose="05000000000000000000" charset="0"/>
              <a:buChar char="§"/>
            </a:pPr>
            <a:r>
              <a:rPr lang="en-US" altLang="en-GB" sz="1600"/>
              <a:t>Low-level integrity control</a:t>
            </a:r>
            <a:endParaRPr lang="en-US" altLang="en-GB" sz="1600"/>
          </a:p>
          <a:p>
            <a:pPr marL="152400" indent="0" algn="r">
              <a:lnSpc>
                <a:spcPct val="110000"/>
              </a:lnSpc>
              <a:buFont typeface="Wingdings" panose="05000000000000000000" charset="0"/>
            </a:pPr>
            <a:endParaRPr lang="en-US" altLang="en-GB" sz="1600"/>
          </a:p>
          <a:p>
            <a:pPr marL="152400" indent="0" algn="r">
              <a:lnSpc>
                <a:spcPct val="110000"/>
              </a:lnSpc>
              <a:buFont typeface="Wingdings" panose="05000000000000000000" charset="0"/>
            </a:pPr>
            <a:endParaRPr lang="en-US" altLang="en-GB" sz="1600"/>
          </a:p>
          <a:p>
            <a:pPr marL="152400" indent="0" algn="r">
              <a:buFont typeface="Wingdings" panose="05000000000000000000" charset="0"/>
            </a:pPr>
            <a:endParaRPr lang="en-US" altLang="en-GB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1413510"/>
            <a:ext cx="4067810" cy="30448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55650" y="4587875"/>
            <a:ext cx="3978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200" i="1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Figure 2. The difference between DBMS and OMS </a:t>
            </a:r>
            <a:r>
              <a:rPr lang="en-US" altLang="en-GB" sz="1200" i="1">
                <a:solidFill>
                  <a:srgbClr val="0070C0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[4]</a:t>
            </a:r>
            <a:endParaRPr lang="en-US" altLang="en-GB" sz="1200" i="1">
              <a:solidFill>
                <a:srgbClr val="0070C0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2638425" y="411480"/>
            <a:ext cx="3867150" cy="808990"/>
          </a:xfrm>
        </p:spPr>
        <p:txBody>
          <a:bodyPr/>
          <a:p>
            <a:r>
              <a:rPr lang="en-US" altLang="en-GB"/>
              <a:t>Example of OMS</a:t>
            </a:r>
            <a:endParaRPr lang="en-US" altLang="en-GB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444500" y="4083685"/>
            <a:ext cx="3983355" cy="429260"/>
          </a:xfrm>
        </p:spPr>
        <p:txBody>
          <a:bodyPr/>
          <a:p>
            <a:r>
              <a:rPr lang="en-US" altLang="en-GB" sz="1200" i="1"/>
              <a:t>Figure 3. Adele DB OMS Diagram</a:t>
            </a:r>
            <a:r>
              <a:rPr lang="en-US" altLang="en-GB" sz="1200" i="1">
                <a:solidFill>
                  <a:srgbClr val="0070C0"/>
                </a:solidFill>
              </a:rPr>
              <a:t>[2]</a:t>
            </a:r>
            <a:endParaRPr lang="en-US" altLang="en-GB" sz="1200" i="1">
              <a:solidFill>
                <a:srgbClr val="0070C0"/>
              </a:solidFill>
            </a:endParaRPr>
          </a:p>
        </p:txBody>
      </p:sp>
      <p:pic>
        <p:nvPicPr>
          <p:cNvPr id="4" name="Picture 3" descr="Software-Engineering-Environment-in-Adele-managed-by-the-work-environment-manager-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419860"/>
            <a:ext cx="3937635" cy="2562225"/>
          </a:xfrm>
          <a:prstGeom prst="rect">
            <a:avLst/>
          </a:prstGeom>
        </p:spPr>
      </p:pic>
      <p:sp>
        <p:nvSpPr>
          <p:cNvPr id="6" name="Subtitle 2"/>
          <p:cNvSpPr/>
          <p:nvPr/>
        </p:nvSpPr>
        <p:spPr>
          <a:xfrm>
            <a:off x="4572000" y="4083685"/>
            <a:ext cx="3983355" cy="4292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4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>
            <a:r>
              <a:rPr lang="en-US" altLang="en-GB" sz="1200" i="1"/>
              <a:t>Figure 4. Tridon OMS Diagram </a:t>
            </a:r>
            <a:r>
              <a:rPr lang="en-US" altLang="en-GB" sz="1200" i="1">
                <a:solidFill>
                  <a:srgbClr val="0070C0"/>
                </a:solidFill>
              </a:rPr>
              <a:t>[3]</a:t>
            </a:r>
            <a:endParaRPr lang="en-US" altLang="en-GB" sz="1200" i="1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80" y="1317625"/>
            <a:ext cx="3056255" cy="2668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1979930" y="-20320"/>
            <a:ext cx="5030470" cy="934085"/>
          </a:xfrm>
        </p:spPr>
        <p:txBody>
          <a:bodyPr/>
          <a:p>
            <a:r>
              <a:rPr lang="en-US" altLang="en-GB"/>
              <a:t>Pro</a:t>
            </a:r>
            <a:r>
              <a:rPr lang="en-US" altLang="en-GB"/>
              <a:t>prietary DBMS for SEE</a:t>
            </a:r>
            <a:endParaRPr lang="en-US" altLang="en-GB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467360" y="1275715"/>
            <a:ext cx="6056630" cy="1405890"/>
          </a:xfrm>
        </p:spPr>
        <p:txBody>
          <a:bodyPr/>
          <a:p>
            <a:pPr marL="152400" indent="0" algn="l"/>
            <a:r>
              <a:rPr lang="en-US" altLang="en-GB" sz="1600" b="1"/>
              <a:t>1.    EPOSDB</a:t>
            </a:r>
            <a:r>
              <a:rPr lang="en-US" altLang="en-GB"/>
              <a:t> Software Engineering Database :</a:t>
            </a:r>
            <a:endParaRPr lang="en-US" altLang="en-GB"/>
          </a:p>
          <a:p>
            <a:pPr marL="1409700" lvl="2" indent="-342900" algn="l">
              <a:buFont typeface="Arial" panose="020B0604020202020204" pitchFamily="34" charset="0"/>
              <a:buChar char="•"/>
            </a:pPr>
            <a:r>
              <a:rPr lang="en-US" altLang="en-GB" sz="1400">
                <a:sym typeface="+mn-ea"/>
              </a:rPr>
              <a:t>General Entity Relationship (ER)-based DBMS</a:t>
            </a:r>
            <a:endParaRPr lang="en-US" altLang="en-GB" sz="1400"/>
          </a:p>
          <a:p>
            <a:pPr marL="1409700" lvl="2" indent="-342900" algn="l">
              <a:buFont typeface="Arial" panose="020B0604020202020204" pitchFamily="34" charset="0"/>
              <a:buChar char="•"/>
            </a:pPr>
            <a:r>
              <a:rPr lang="en-US" altLang="en-GB" sz="1400">
                <a:sym typeface="+mn-ea"/>
              </a:rPr>
              <a:t>Manage complex &amp; evolving data structures</a:t>
            </a:r>
            <a:endParaRPr lang="en-US" altLang="en-GB" sz="1400"/>
          </a:p>
          <a:p>
            <a:pPr marL="1409700" lvl="2" indent="-342900" algn="l">
              <a:buFont typeface="Arial" panose="020B0604020202020204" pitchFamily="34" charset="0"/>
              <a:buChar char="•"/>
            </a:pPr>
            <a:r>
              <a:rPr lang="en-US" altLang="en-GB" sz="1400">
                <a:sym typeface="+mn-ea"/>
              </a:rPr>
              <a:t>Novel change oriented versioning (COV)</a:t>
            </a:r>
            <a:endParaRPr lang="en-US" altLang="en-GB" sz="1400">
              <a:sym typeface="+mn-ea"/>
            </a:endParaRPr>
          </a:p>
          <a:p>
            <a:pPr marL="1409700" lvl="2" indent="-342900" algn="l">
              <a:buFont typeface="Arial" panose="020B0604020202020204" pitchFamily="34" charset="0"/>
              <a:buChar char="•"/>
            </a:pPr>
            <a:r>
              <a:rPr lang="en-US" altLang="en-GB" sz="1400"/>
              <a:t>Used in EPOS SEE</a:t>
            </a:r>
            <a:endParaRPr lang="en-US" altLang="en-GB" sz="1400"/>
          </a:p>
          <a:p>
            <a:pPr marL="152400" indent="0" algn="l"/>
            <a:endParaRPr lang="en-US" altLang="en-GB"/>
          </a:p>
          <a:p>
            <a:pPr marL="152400" indent="0" algn="l"/>
            <a:r>
              <a:rPr lang="en-US" altLang="en-GB"/>
              <a:t>		</a:t>
            </a:r>
            <a:endParaRPr lang="en-US" altLang="en-GB"/>
          </a:p>
          <a:p>
            <a:pPr marL="1409700" lvl="2" indent="-342900" algn="l">
              <a:buFont typeface="Arial" panose="020B0604020202020204" pitchFamily="34" charset="0"/>
              <a:buChar char="•"/>
            </a:pP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5815" y="1149985"/>
            <a:ext cx="2569845" cy="2409825"/>
          </a:xfrm>
          <a:prstGeom prst="rect">
            <a:avLst/>
          </a:prstGeom>
        </p:spPr>
      </p:pic>
      <p:sp>
        <p:nvSpPr>
          <p:cNvPr id="5" name="Subtitle 2"/>
          <p:cNvSpPr/>
          <p:nvPr/>
        </p:nvSpPr>
        <p:spPr>
          <a:xfrm>
            <a:off x="3636010" y="3507740"/>
            <a:ext cx="6056630" cy="14058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4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>
            <a:pPr marL="152400" indent="0" algn="l"/>
            <a:r>
              <a:rPr lang="en-US" altLang="en-GB" sz="1600" b="1"/>
              <a:t>2.    GRAS</a:t>
            </a:r>
            <a:r>
              <a:rPr lang="en-US" altLang="en-GB"/>
              <a:t> Software Engineering Database System :</a:t>
            </a:r>
            <a:endParaRPr lang="en-US" altLang="en-GB"/>
          </a:p>
          <a:p>
            <a:pPr marL="1409700" lvl="2" indent="-342900" algn="l">
              <a:buFont typeface="Arial" panose="020B0604020202020204" pitchFamily="34" charset="0"/>
              <a:buChar char="•"/>
            </a:pPr>
            <a:r>
              <a:rPr lang="en-US" altLang="en-GB" sz="1400">
                <a:sym typeface="+mn-ea"/>
              </a:rPr>
              <a:t>Graph- Oriented SE database system</a:t>
            </a:r>
            <a:endParaRPr lang="en-US" altLang="en-GB" sz="1400">
              <a:sym typeface="+mn-ea"/>
            </a:endParaRPr>
          </a:p>
          <a:p>
            <a:pPr marL="1409700" lvl="2" indent="-342900" algn="l">
              <a:buFont typeface="Arial" panose="020B0604020202020204" pitchFamily="34" charset="0"/>
              <a:buChar char="•"/>
            </a:pPr>
            <a:r>
              <a:rPr lang="en-US" altLang="en-GB" sz="1400">
                <a:sym typeface="+mn-ea"/>
              </a:rPr>
              <a:t>Handle different coarse and fine-grained objects</a:t>
            </a:r>
            <a:endParaRPr lang="en-US" altLang="en-GB" sz="1400">
              <a:sym typeface="+mn-ea"/>
            </a:endParaRPr>
          </a:p>
          <a:p>
            <a:pPr marL="1409700" lvl="2" indent="-342900" algn="l">
              <a:buFont typeface="Arial" panose="020B0604020202020204" pitchFamily="34" charset="0"/>
              <a:buChar char="•"/>
            </a:pPr>
            <a:r>
              <a:rPr lang="en-US" altLang="en-GB" sz="1400">
                <a:sym typeface="+mn-ea"/>
              </a:rPr>
              <a:t>Support incremental computation of derived data</a:t>
            </a:r>
            <a:endParaRPr lang="en-US" altLang="en-GB" sz="1400">
              <a:sym typeface="+mn-ea"/>
            </a:endParaRPr>
          </a:p>
          <a:p>
            <a:pPr marL="1409700" lvl="2" indent="-342900" algn="l">
              <a:buFont typeface="Arial" panose="020B0604020202020204" pitchFamily="34" charset="0"/>
              <a:buChar char="•"/>
            </a:pPr>
            <a:r>
              <a:rPr lang="en-US" altLang="en-GB" sz="1400">
                <a:sym typeface="+mn-ea"/>
              </a:rPr>
              <a:t>undo/redo of data modification</a:t>
            </a:r>
            <a:endParaRPr lang="en-US" altLang="en-GB" sz="1400"/>
          </a:p>
          <a:p>
            <a:pPr marL="152400" indent="0" algn="l"/>
            <a:endParaRPr lang="en-US" altLang="en-GB"/>
          </a:p>
          <a:p>
            <a:pPr marL="152400" indent="0" algn="l"/>
            <a:r>
              <a:rPr lang="en-US" altLang="en-GB"/>
              <a:t>		</a:t>
            </a:r>
            <a:endParaRPr lang="en-US" altLang="en-GB"/>
          </a:p>
          <a:p>
            <a:pPr marL="1409700" lvl="2" indent="-342900" algn="l">
              <a:buFont typeface="Arial" panose="020B0604020202020204" pitchFamily="34" charset="0"/>
              <a:buChar char="•"/>
            </a:pPr>
            <a:endParaRPr lang="en-US" alt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2812415"/>
            <a:ext cx="2840355" cy="23285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060065" y="4881880"/>
            <a:ext cx="39839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304800" algn="ctr">
              <a:buSzPts val="1200"/>
              <a:buFont typeface="Roboto Condensed Light" panose="02000000000000000000"/>
            </a:pPr>
            <a:r>
              <a:rPr lang="en-US" altLang="en-GB" sz="1200" i="1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    Figure 5. Graph representation of the structured text </a:t>
            </a:r>
            <a:r>
              <a:rPr lang="en-US" altLang="en-GB" sz="1200" i="1">
                <a:solidFill>
                  <a:srgbClr val="0070C0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[6]</a:t>
            </a:r>
            <a:endParaRPr lang="en-US" altLang="en-GB" sz="1200" i="1">
              <a:solidFill>
                <a:srgbClr val="0070C0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652135" y="843915"/>
            <a:ext cx="39839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200" i="1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Figure 6. Visualization of EPOSDB life-cycle </a:t>
            </a:r>
            <a:r>
              <a:rPr lang="en-US" altLang="en-GB" sz="1200" i="1">
                <a:solidFill>
                  <a:srgbClr val="0070C0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[5]</a:t>
            </a:r>
            <a:endParaRPr lang="en-US" altLang="en-GB" sz="1200" i="1">
              <a:solidFill>
                <a:srgbClr val="0070C0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1980565" y="-164465"/>
            <a:ext cx="5030470" cy="934085"/>
          </a:xfrm>
        </p:spPr>
        <p:txBody>
          <a:bodyPr/>
          <a:p>
            <a:r>
              <a:rPr lang="en-US" altLang="en-GB"/>
              <a:t>Commercial DBMS for SEE</a:t>
            </a:r>
            <a:endParaRPr lang="en-US" altLang="en-GB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467360" y="1275715"/>
            <a:ext cx="6056630" cy="1405890"/>
          </a:xfrm>
        </p:spPr>
        <p:txBody>
          <a:bodyPr/>
          <a:p>
            <a:pPr marL="152400" indent="0" algn="l"/>
            <a:endParaRPr lang="en-US" altLang="en-GB"/>
          </a:p>
          <a:p>
            <a:pPr marL="152400" indent="0" algn="l"/>
            <a:r>
              <a:rPr lang="en-US" altLang="en-GB"/>
              <a:t>		</a:t>
            </a:r>
            <a:endParaRPr lang="en-US" altLang="en-GB"/>
          </a:p>
          <a:p>
            <a:pPr marL="1409700" lvl="2" indent="-342900" algn="l">
              <a:buFont typeface="Arial" panose="020B0604020202020204" pitchFamily="34" charset="0"/>
              <a:buChar char="•"/>
            </a:pPr>
            <a:endParaRPr lang="en-US" altLang="en-GB"/>
          </a:p>
        </p:txBody>
      </p:sp>
      <p:sp>
        <p:nvSpPr>
          <p:cNvPr id="5" name="Subtitle 2"/>
          <p:cNvSpPr/>
          <p:nvPr/>
        </p:nvSpPr>
        <p:spPr>
          <a:xfrm>
            <a:off x="1259840" y="3737610"/>
            <a:ext cx="6056630" cy="14058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4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>
            <a:pPr marL="1409700" lvl="2" indent="-342900" algn="l">
              <a:buFont typeface="Arial" panose="020B0604020202020204" pitchFamily="34" charset="0"/>
              <a:buChar char="•"/>
            </a:pPr>
            <a:endParaRPr lang="en-US" altLang="en-GB"/>
          </a:p>
        </p:txBody>
      </p:sp>
      <p:sp>
        <p:nvSpPr>
          <p:cNvPr id="11" name="Text Box 10"/>
          <p:cNvSpPr txBox="1"/>
          <p:nvPr/>
        </p:nvSpPr>
        <p:spPr>
          <a:xfrm>
            <a:off x="3603308" y="4377055"/>
            <a:ext cx="20910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304800" algn="ctr">
              <a:buSzPts val="1200"/>
              <a:buFont typeface="Roboto Condensed Light" panose="02000000000000000000"/>
            </a:pPr>
            <a:r>
              <a:rPr lang="en-US" altLang="en-GB" sz="1200" i="1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Figure 6. sybase database </a:t>
            </a:r>
            <a:r>
              <a:rPr lang="en-US" altLang="en-GB" sz="1200" i="1">
                <a:solidFill>
                  <a:srgbClr val="0070C0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[8]</a:t>
            </a:r>
            <a:endParaRPr lang="en-US" altLang="en-GB" sz="1200" i="1">
              <a:solidFill>
                <a:srgbClr val="0070C0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</a:endParaRPr>
          </a:p>
        </p:txBody>
      </p:sp>
      <p:pic>
        <p:nvPicPr>
          <p:cNvPr id="7" name="Picture 6" descr="adaptive-server-enterpri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2260" y="987425"/>
            <a:ext cx="6055360" cy="31718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622233" y="4732020"/>
            <a:ext cx="38982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304800" algn="ctr">
              <a:buSzPts val="1200"/>
              <a:buFont typeface="Roboto Condensed Light" panose="02000000000000000000"/>
            </a:pPr>
            <a:r>
              <a:rPr lang="en-US" altLang="en-GB" sz="1200" i="1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Table 1. special purpose DBMS for SEE in industrial field </a:t>
            </a:r>
            <a:r>
              <a:rPr lang="en-US" altLang="en-GB" sz="1200" i="1">
                <a:solidFill>
                  <a:srgbClr val="0070C0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[4]</a:t>
            </a:r>
            <a:endParaRPr lang="en-US" altLang="en-GB" sz="1200" i="1">
              <a:solidFill>
                <a:srgbClr val="0070C0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" y="915670"/>
            <a:ext cx="6269355" cy="369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-899634" y="267125"/>
            <a:ext cx="5214300" cy="946200"/>
          </a:xfrm>
        </p:spPr>
        <p:txBody>
          <a:bodyPr/>
          <a:p>
            <a:r>
              <a:rPr lang="en-US" altLang="en-GB"/>
              <a:t>References</a:t>
            </a:r>
            <a:endParaRPr lang="en-US" altLang="en-GB"/>
          </a:p>
        </p:txBody>
      </p:sp>
      <p:sp>
        <p:nvSpPr>
          <p:cNvPr id="4" name="Text Box 3"/>
          <p:cNvSpPr txBox="1"/>
          <p:nvPr/>
        </p:nvSpPr>
        <p:spPr>
          <a:xfrm>
            <a:off x="395605" y="843915"/>
            <a:ext cx="105117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GB" sz="1000"/>
              <a:t>[1] </a:t>
            </a:r>
            <a:r>
              <a:rPr lang="en-GB" altLang="en-US" sz="1000"/>
              <a:t>T. Anderson and D. Sharon, "A Complete Software Engineering Environment" in IEEE Software, vol. 14, no. 02, pp. 123-127, 1997.</a:t>
            </a:r>
            <a:endParaRPr lang="en-GB" altLang="en-US" sz="1000"/>
          </a:p>
          <a:p>
            <a:pPr algn="l"/>
            <a:r>
              <a:rPr lang="en-GB" altLang="en-US" sz="1000"/>
              <a:t>doi: 10.1109/52.582983</a:t>
            </a:r>
            <a:r>
              <a:rPr lang="en-US" altLang="en-GB" sz="1000"/>
              <a:t> </a:t>
            </a:r>
            <a:r>
              <a:rPr lang="en-GB" altLang="en-US" sz="1000"/>
              <a:t>keywords: {}</a:t>
            </a:r>
            <a:r>
              <a:rPr lang="en-US" altLang="en-GB" sz="1000"/>
              <a:t> </a:t>
            </a:r>
            <a:r>
              <a:rPr lang="en-GB" altLang="en-US" sz="1000"/>
              <a:t>url: https://doi.ieeecomputersociety.org/10.1109/52.582983</a:t>
            </a:r>
            <a:endParaRPr lang="en-GB" altLang="en-US" sz="1000"/>
          </a:p>
          <a:p>
            <a:pPr algn="l"/>
            <a:r>
              <a:rPr lang="en-US" altLang="en-GB" sz="1000"/>
              <a:t>[2] Belkhatir, Noureddine &amp; Melo, Walcelio. (1994). Supporting Software Development Processes in Adele 2. Comput. J.. 37. 621-628. </a:t>
            </a:r>
            <a:endParaRPr lang="en-US" altLang="en-GB" sz="1000"/>
          </a:p>
          <a:p>
            <a:pPr algn="l"/>
            <a:r>
              <a:rPr lang="en-US" altLang="en-GB" sz="1000"/>
              <a:t>10.1093/comjnl/37.7.621. </a:t>
            </a:r>
            <a:endParaRPr lang="en-US" altLang="en-GB" sz="1000"/>
          </a:p>
          <a:p>
            <a:pPr algn="l"/>
            <a:r>
              <a:rPr lang="en-US" altLang="en-GB" sz="1000"/>
              <a:t>[3] Dennis Heimbigner. 1992. Experiences With an Object Manager for a Process-Centered Environment. In Proceedings of the 18th International </a:t>
            </a:r>
            <a:endParaRPr lang="en-US" altLang="en-GB" sz="1000"/>
          </a:p>
          <a:p>
            <a:pPr algn="l"/>
            <a:r>
              <a:rPr lang="en-US" altLang="en-GB" sz="1000"/>
              <a:t>Conference on Very Large Data Bases (VLDB '92). Morgan Kaufmann Publishers Inc., San Francisco, CA, USA, 585–595.[4] Dittrich, Klaus R., Dimitrios </a:t>
            </a:r>
            <a:endParaRPr lang="en-US" altLang="en-GB" sz="1000"/>
          </a:p>
          <a:p>
            <a:pPr algn="l"/>
            <a:r>
              <a:rPr lang="en-US" altLang="en-GB" sz="1000"/>
              <a:t>Tombros, and Andreas Geppert. "Databases in software engineering: a roadmap." Proceedings of the Conference on the Future of Software Engineering. </a:t>
            </a:r>
            <a:endParaRPr lang="en-US" altLang="en-GB" sz="1000"/>
          </a:p>
          <a:p>
            <a:pPr algn="l"/>
            <a:r>
              <a:rPr lang="en-US" altLang="en-GB" sz="1000"/>
              <a:t>2000.</a:t>
            </a:r>
            <a:endParaRPr lang="en-US" altLang="en-GB" sz="1000"/>
          </a:p>
          <a:p>
            <a:pPr algn="l"/>
            <a:r>
              <a:rPr lang="en-US" altLang="en-GB" sz="1000"/>
              <a:t>[5] Jaccheri, Maria Letizia et al. “Software process modeling and evolution in EPOS.” Proceedings Fourth International Conference on Software </a:t>
            </a:r>
            <a:endParaRPr lang="en-US" altLang="en-GB" sz="1000"/>
          </a:p>
          <a:p>
            <a:pPr algn="l"/>
            <a:r>
              <a:rPr lang="en-US" altLang="en-GB" sz="1000"/>
              <a:t>Engineering and Knowledge Engineering (1992): 574-581.</a:t>
            </a:r>
            <a:endParaRPr lang="en-US" altLang="en-GB" sz="1000"/>
          </a:p>
          <a:p>
            <a:pPr algn="l"/>
            <a:r>
              <a:rPr lang="en-US" altLang="en-GB" sz="1000"/>
              <a:t>[6] Norbert Kiesel, Andy Schuerr, Bernhard Westfechtel,Gras, a graph-oriented (software) engineering database system,Information Systems,</a:t>
            </a:r>
            <a:endParaRPr lang="en-US" altLang="en-GB" sz="1000"/>
          </a:p>
          <a:p>
            <a:pPr algn="l"/>
            <a:r>
              <a:rPr lang="en-US" altLang="en-GB" sz="1000"/>
              <a:t>Volume 20, Issue 1,1995,Pages 21-51,ISSN 0306-4379, https://doi.org/10.1016/0306-4379(95)00002-L.</a:t>
            </a:r>
            <a:endParaRPr lang="en-US" altLang="en-GB" sz="1000"/>
          </a:p>
          <a:p>
            <a:pPr algn="l"/>
            <a:r>
              <a:rPr lang="en-US" altLang="en-GB" sz="1000"/>
              <a:t>[7] </a:t>
            </a:r>
            <a:r>
              <a:rPr lang="en-US" altLang="en-GB" sz="1000" b="1"/>
              <a:t>Reference for picture on Slide 8</a:t>
            </a:r>
            <a:r>
              <a:rPr lang="en-US" altLang="en-GB" sz="1000"/>
              <a:t>: https://tableplus.com/blog/2018/07/mysql-how-to-install-sample-database.html</a:t>
            </a:r>
            <a:endParaRPr lang="en-US" altLang="en-GB" sz="1000"/>
          </a:p>
          <a:p>
            <a:pPr algn="l"/>
            <a:r>
              <a:rPr lang="en-US" altLang="en-GB" sz="1000"/>
              <a:t>[8] picture of sybase database source: https://dbdb.io/db/adaptive-server-enterprise</a:t>
            </a:r>
            <a:endParaRPr lang="en-US" altLang="en-GB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1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36"/>
          <p:cNvSpPr txBox="1"/>
          <p:nvPr>
            <p:ph type="ctrTitle"/>
          </p:nvPr>
        </p:nvSpPr>
        <p:spPr>
          <a:xfrm flipH="1">
            <a:off x="971755" y="156369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What is Database?</a:t>
            </a:r>
            <a:endParaRPr lang="en-US" altLang="en-GB"/>
          </a:p>
        </p:txBody>
      </p:sp>
      <p:sp>
        <p:nvSpPr>
          <p:cNvPr id="192" name="Google Shape;192;p36"/>
          <p:cNvSpPr txBox="1"/>
          <p:nvPr>
            <p:ph type="title" idx="2"/>
          </p:nvPr>
        </p:nvSpPr>
        <p:spPr>
          <a:xfrm flipH="1">
            <a:off x="539884" y="48362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93" name="Google Shape;193;p36"/>
          <p:cNvSpPr txBox="1"/>
          <p:nvPr>
            <p:ph type="subTitle" idx="1"/>
          </p:nvPr>
        </p:nvSpPr>
        <p:spPr>
          <a:xfrm>
            <a:off x="1115825" y="258560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Definition: 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</a:t>
            </a:r>
            <a:r>
              <a:rPr lang="en-GB">
                <a:sym typeface="+mn-ea"/>
              </a:rPr>
              <a:t>A collection of interelated data stored  </a:t>
            </a:r>
            <a:r>
              <a:rPr lang="en-US" altLang="en-GB">
                <a:sym typeface="+mn-ea"/>
              </a:rPr>
              <a:t>	</a:t>
            </a:r>
            <a:r>
              <a:rPr lang="en-GB">
                <a:sym typeface="+mn-ea"/>
              </a:rPr>
              <a:t>electronically in a computer system.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	</a:t>
            </a:r>
            <a:endParaRPr lang="en-US" altLang="en-GB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subTitle" idx="1"/>
          </p:nvPr>
        </p:nvSpPr>
        <p:spPr>
          <a:xfrm>
            <a:off x="828040" y="1742440"/>
            <a:ext cx="3983355" cy="1252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sz="1600"/>
              <a:t>Mini-world</a:t>
            </a:r>
            <a:endParaRPr lang="en-GB" sz="160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/>
              <a:t>Logically coherent and integrated.</a:t>
            </a:r>
            <a:endParaRPr lang="en-GB" sz="160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/>
              <a:t>Access is user-Friendly and efficient.</a:t>
            </a:r>
            <a:endParaRPr lang="en-GB" sz="160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>
                <a:sym typeface="+mn-ea"/>
              </a:rPr>
              <a:t>Nonredundant data.</a:t>
            </a:r>
            <a:endParaRPr lang="en-GB" sz="160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/>
              <a:t>Data independence.</a:t>
            </a:r>
            <a:endParaRPr lang="en-GB" sz="1600"/>
          </a:p>
        </p:txBody>
      </p:sp>
      <p:sp>
        <p:nvSpPr>
          <p:cNvPr id="206" name="Google Shape;206;p37"/>
          <p:cNvSpPr txBox="1"/>
          <p:nvPr>
            <p:ph type="ctrTitle"/>
          </p:nvPr>
        </p:nvSpPr>
        <p:spPr>
          <a:xfrm>
            <a:off x="336550" y="-559435"/>
            <a:ext cx="5798820" cy="2054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Property of Databases</a:t>
            </a:r>
            <a:endParaRPr lang="en-US" altLang="en-GB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image1-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735" y="1898650"/>
            <a:ext cx="2967355" cy="1669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1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36"/>
          <p:cNvSpPr txBox="1"/>
          <p:nvPr>
            <p:ph type="ctrTitle"/>
          </p:nvPr>
        </p:nvSpPr>
        <p:spPr>
          <a:xfrm flipH="1">
            <a:off x="971755" y="156369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What is Database 	Technology?</a:t>
            </a:r>
            <a:endParaRPr lang="en-US" altLang="en-GB"/>
          </a:p>
        </p:txBody>
      </p:sp>
      <p:sp>
        <p:nvSpPr>
          <p:cNvPr id="192" name="Google Shape;192;p36"/>
          <p:cNvSpPr txBox="1"/>
          <p:nvPr>
            <p:ph type="title" idx="2"/>
          </p:nvPr>
        </p:nvSpPr>
        <p:spPr>
          <a:xfrm flipH="1">
            <a:off x="539884" y="48362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sp>
        <p:nvSpPr>
          <p:cNvPr id="193" name="Google Shape;193;p36"/>
          <p:cNvSpPr txBox="1"/>
          <p:nvPr>
            <p:ph type="subTitle" idx="1"/>
          </p:nvPr>
        </p:nvSpPr>
        <p:spPr>
          <a:xfrm>
            <a:off x="1115695" y="2860040"/>
            <a:ext cx="4224655" cy="2106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comprises: 1. concepts; 2. systems; 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3. methods; 4. tools</a:t>
            </a:r>
            <a:endParaRPr lang="en-US" alt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to support the construction </a:t>
            </a:r>
            <a:endParaRPr lang="en-US" altLang="en-GB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and operation of databases.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en-GB"/>
              <a:t>	</a:t>
            </a:r>
            <a:endParaRPr lang="en-US" altLang="en-GB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Properties of Database Technology</a:t>
            </a:r>
            <a:endParaRPr lang="en-US" altLang="en-GB"/>
          </a:p>
        </p:txBody>
      </p:sp>
      <p:sp>
        <p:nvSpPr>
          <p:cNvPr id="166" name="Google Shape;166;p35">
            <a:hlinkClick r:id="rId1" action="ppaction://hlinksldjump"/>
          </p:cNvPr>
          <p:cNvSpPr txBox="1"/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167" name="Google Shape;167;p35"/>
          <p:cNvSpPr txBox="1"/>
          <p:nvPr>
            <p:ph type="ctrTitle" idx="2"/>
          </p:nvPr>
        </p:nvSpPr>
        <p:spPr>
          <a:xfrm>
            <a:off x="390525" y="123190"/>
            <a:ext cx="1974215" cy="610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2000"/>
              <a:t>Data modeling</a:t>
            </a:r>
            <a:endParaRPr lang="en-US" altLang="en-GB" sz="2000"/>
          </a:p>
        </p:txBody>
      </p:sp>
      <p:sp>
        <p:nvSpPr>
          <p:cNvPr id="168" name="Google Shape;168;p35"/>
          <p:cNvSpPr txBox="1"/>
          <p:nvPr>
            <p:ph type="subTitle" idx="1"/>
          </p:nvPr>
        </p:nvSpPr>
        <p:spPr>
          <a:xfrm>
            <a:off x="695526" y="60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/>
              <a:t>Relational</a:t>
            </a:r>
            <a:endParaRPr lang="en-US" altLang="en-GB"/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/>
              <a:t>Object-oriented</a:t>
            </a:r>
            <a:endParaRPr lang="en-US" altLang="en-GB"/>
          </a:p>
          <a:p>
            <a:pPr marL="171450" lvl="0" indent="-171450" algn="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/>
              <a:t>Object-relational</a:t>
            </a:r>
            <a:endParaRPr lang="en-US" altLang="en-GB"/>
          </a:p>
        </p:txBody>
      </p:sp>
      <p:sp>
        <p:nvSpPr>
          <p:cNvPr id="169" name="Google Shape;169;p35">
            <a:hlinkClick r:id="rId2" action="ppaction://hlinksldjump"/>
          </p:cNvPr>
          <p:cNvSpPr txBox="1"/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70" name="Google Shape;170;p35">
            <a:hlinkClick r:id="rId1" action="ppaction://hlinksldjump"/>
          </p:cNvPr>
          <p:cNvSpPr txBox="1"/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71" name="Google Shape;171;p35">
            <a:hlinkClick r:id="rId1" action="ppaction://hlinksldjump"/>
          </p:cNvPr>
          <p:cNvSpPr txBox="1"/>
          <p:nvPr>
            <p:ph type="title" idx="6"/>
          </p:nvPr>
        </p:nvSpPr>
        <p:spPr>
          <a:xfrm>
            <a:off x="2281555" y="3485515"/>
            <a:ext cx="1015365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  </a:t>
            </a:r>
            <a:r>
              <a:rPr lang="en-GB"/>
              <a:t>04</a:t>
            </a:r>
            <a:endParaRPr lang="en-GB"/>
          </a:p>
        </p:txBody>
      </p:sp>
      <p:sp>
        <p:nvSpPr>
          <p:cNvPr id="172" name="Google Shape;172;p35">
            <a:hlinkClick r:id="rId1" action="ppaction://hlinksldjump"/>
          </p:cNvPr>
          <p:cNvSpPr txBox="1"/>
          <p:nvPr>
            <p:ph type="title" idx="7"/>
          </p:nvPr>
        </p:nvSpPr>
        <p:spPr>
          <a:xfrm>
            <a:off x="5922008" y="314777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7</a:t>
            </a:r>
            <a:endParaRPr lang="en-US" altLang="en-GB"/>
          </a:p>
        </p:txBody>
      </p:sp>
      <p:sp>
        <p:nvSpPr>
          <p:cNvPr id="173" name="Google Shape;173;p35">
            <a:hlinkClick r:id=""/>
          </p:cNvPr>
          <p:cNvSpPr txBox="1"/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8</a:t>
            </a:r>
            <a:endParaRPr lang="en-US" altLang="en-GB"/>
          </a:p>
        </p:txBody>
      </p:sp>
      <p:sp>
        <p:nvSpPr>
          <p:cNvPr id="174" name="Google Shape;174;p35"/>
          <p:cNvSpPr txBox="1"/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Persistence</a:t>
            </a:r>
            <a:endParaRPr lang="en-GB"/>
          </a:p>
        </p:txBody>
      </p:sp>
      <p:sp>
        <p:nvSpPr>
          <p:cNvPr id="175" name="Google Shape;175;p35"/>
          <p:cNvSpPr txBox="1"/>
          <p:nvPr>
            <p:ph type="subTitle" idx="13"/>
          </p:nvPr>
        </p:nvSpPr>
        <p:spPr>
          <a:xfrm>
            <a:off x="690446" y="157966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Stored persistently</a:t>
            </a:r>
            <a:endParaRPr lang="en-US" altLang="en-GB"/>
          </a:p>
        </p:txBody>
      </p:sp>
      <p:sp>
        <p:nvSpPr>
          <p:cNvPr id="176" name="Google Shape;176;p35"/>
          <p:cNvSpPr txBox="1"/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Data Integrity</a:t>
            </a:r>
            <a:endParaRPr lang="en-US" altLang="en-GB" sz="2000"/>
          </a:p>
        </p:txBody>
      </p:sp>
      <p:sp>
        <p:nvSpPr>
          <p:cNvPr id="177" name="Google Shape;177;p35"/>
          <p:cNvSpPr txBox="1"/>
          <p:nvPr>
            <p:ph type="subTitle" idx="15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Semantic integrity control mechanism are provided</a:t>
            </a:r>
            <a:endParaRPr lang="en-US" altLang="en-GB"/>
          </a:p>
        </p:txBody>
      </p:sp>
      <p:sp>
        <p:nvSpPr>
          <p:cNvPr id="178" name="Google Shape;178;p35"/>
          <p:cNvSpPr txBox="1"/>
          <p:nvPr>
            <p:ph type="ctrTitle" idx="16"/>
          </p:nvPr>
        </p:nvSpPr>
        <p:spPr>
          <a:xfrm>
            <a:off x="395518" y="329156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Quering</a:t>
            </a:r>
            <a:endParaRPr lang="en-GB"/>
          </a:p>
        </p:txBody>
      </p:sp>
      <p:sp>
        <p:nvSpPr>
          <p:cNvPr id="179" name="Google Shape;179;p35"/>
          <p:cNvSpPr txBox="1"/>
          <p:nvPr>
            <p:ph type="subTitle" idx="17"/>
          </p:nvPr>
        </p:nvSpPr>
        <p:spPr>
          <a:xfrm>
            <a:off x="695238" y="381830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 can be retrieved as needed; And has flexible, powerful interfaces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/>
          </a:p>
        </p:txBody>
      </p:sp>
      <p:sp>
        <p:nvSpPr>
          <p:cNvPr id="180" name="Google Shape;180;p35"/>
          <p:cNvSpPr txBox="1"/>
          <p:nvPr>
            <p:ph type="ctrTitle" idx="18"/>
          </p:nvPr>
        </p:nvSpPr>
        <p:spPr>
          <a:xfrm>
            <a:off x="6811558" y="288990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Secondary storage </a:t>
            </a:r>
            <a:endParaRPr lang="en-US" altLang="en-GB" sz="2000"/>
          </a:p>
        </p:txBody>
      </p:sp>
      <p:sp>
        <p:nvSpPr>
          <p:cNvPr id="181" name="Google Shape;181;p35"/>
          <p:cNvSpPr txBox="1"/>
          <p:nvPr>
            <p:ph type="subTitle" idx="19"/>
          </p:nvPr>
        </p:nvSpPr>
        <p:spPr>
          <a:xfrm>
            <a:off x="6812828" y="329154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Indexing, clustering,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and resource allocation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35"/>
          <p:cNvSpPr txBox="1"/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Distribution</a:t>
            </a:r>
            <a:endParaRPr lang="en-US" altLang="en-GB" sz="2000"/>
          </a:p>
        </p:txBody>
      </p:sp>
      <p:sp>
        <p:nvSpPr>
          <p:cNvPr id="183" name="Google Shape;183;p35"/>
          <p:cNvSpPr txBox="1"/>
          <p:nvPr>
            <p:ph type="subTitle" idx="21"/>
          </p:nvPr>
        </p:nvSpPr>
        <p:spPr>
          <a:xfrm>
            <a:off x="6811558" y="422315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Prevent damage from accidents  or increase efficiency</a:t>
            </a:r>
            <a:endParaRPr lang="en-US" altLang="en-GB"/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72;p35">
            <a:hlinkClick r:id="rId1" action="ppaction://hlinksldjump"/>
          </p:cNvPr>
          <p:cNvSpPr txBox="1"/>
          <p:nvPr/>
        </p:nvSpPr>
        <p:spPr>
          <a:xfrm>
            <a:off x="5930898" y="211907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Exo 2"/>
              <a:buNone/>
              <a:defRPr sz="3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6</a:t>
            </a:r>
            <a:endParaRPr lang="en-US" altLang="en-GB"/>
          </a:p>
        </p:txBody>
      </p:sp>
      <p:sp>
        <p:nvSpPr>
          <p:cNvPr id="3" name="Google Shape;172;p35">
            <a:hlinkClick r:id="rId1" action="ppaction://hlinksldjump"/>
          </p:cNvPr>
          <p:cNvSpPr txBox="1"/>
          <p:nvPr/>
        </p:nvSpPr>
        <p:spPr>
          <a:xfrm>
            <a:off x="5940423" y="118562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Exo 2"/>
              <a:buNone/>
              <a:defRPr sz="3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5" name="Google Shape;180;p35"/>
          <p:cNvSpPr txBox="1"/>
          <p:nvPr/>
        </p:nvSpPr>
        <p:spPr>
          <a:xfrm>
            <a:off x="6802668" y="196851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Exo 2"/>
              <a:buNone/>
              <a:defRPr sz="3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Security</a:t>
            </a:r>
            <a:endParaRPr lang="en-US" altLang="en-GB" sz="2000"/>
          </a:p>
        </p:txBody>
      </p:sp>
      <p:sp>
        <p:nvSpPr>
          <p:cNvPr id="6" name="Google Shape;181;p35"/>
          <p:cNvSpPr txBox="1"/>
          <p:nvPr/>
        </p:nvSpPr>
        <p:spPr>
          <a:xfrm>
            <a:off x="6812828" y="235047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To prevent malicious access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" name="Google Shape;180;p35"/>
          <p:cNvSpPr txBox="1"/>
          <p:nvPr/>
        </p:nvSpPr>
        <p:spPr>
          <a:xfrm>
            <a:off x="6811558" y="10591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Exo 2"/>
              <a:buNone/>
              <a:defRPr sz="3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/>
              <a:t>Concurrency control</a:t>
            </a:r>
            <a:endParaRPr lang="en-US" altLang="en-GB" sz="2000"/>
          </a:p>
        </p:txBody>
      </p:sp>
      <p:sp>
        <p:nvSpPr>
          <p:cNvPr id="9" name="Google Shape;181;p35"/>
          <p:cNvSpPr txBox="1"/>
          <p:nvPr/>
        </p:nvSpPr>
        <p:spPr>
          <a:xfrm>
            <a:off x="6822353" y="156307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12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Roboto Condensed Light" panose="02000000000000000000"/>
              <a:buNone/>
              <a:defRPr sz="900" b="0" i="0" u="none" strike="noStrike" cap="none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/>
              <a:t>Functionality to allow concurrent access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Database Management Systems (DBMS)</a:t>
            </a:r>
            <a:endParaRPr lang="en-US" altLang="en-GB"/>
          </a:p>
        </p:txBody>
      </p:sp>
      <p:sp>
        <p:nvSpPr>
          <p:cNvPr id="249" name="Google Shape;249;p40"/>
          <p:cNvSpPr txBox="1"/>
          <p:nvPr>
            <p:ph type="subTitle" idx="1"/>
          </p:nvPr>
        </p:nvSpPr>
        <p:spPr>
          <a:xfrm>
            <a:off x="1475960" y="1707780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nothing more than a computerized data-keeping system</a:t>
            </a:r>
            <a:endParaRPr lang="en-GB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 b="1">
                <a:solidFill>
                  <a:srgbClr val="FF0000"/>
                </a:solidFill>
              </a:rPr>
              <a:t>Manipulation of the data</a:t>
            </a:r>
            <a:r>
              <a:rPr lang="en-US" altLang="en-GB"/>
              <a:t> or </a:t>
            </a:r>
            <a:r>
              <a:rPr lang="en-US" altLang="en-GB" b="1">
                <a:solidFill>
                  <a:srgbClr val="FF0000"/>
                </a:solidFill>
              </a:rPr>
              <a:t>management for the database</a:t>
            </a:r>
            <a:r>
              <a:rPr lang="en-US" altLang="en-GB"/>
              <a:t> itself</a:t>
            </a:r>
            <a:endParaRPr lang="en-US" altLang="en-GB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GB"/>
              <a:t>4 types of databases: inverted list, hierarchic, network or relational</a:t>
            </a:r>
            <a:endParaRPr lang="en-US" altLang="en-GB"/>
          </a:p>
        </p:txBody>
      </p:sp>
      <p:cxnSp>
        <p:nvCxnSpPr>
          <p:cNvPr id="251" name="Google Shape;251;p40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dbm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6190" y="1491615"/>
            <a:ext cx="3562985" cy="3093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2638350" y="-596957"/>
            <a:ext cx="3867300" cy="2054100"/>
          </a:xfrm>
        </p:spPr>
        <p:txBody>
          <a:bodyPr/>
          <a:p>
            <a:r>
              <a:rPr lang="en-US" altLang="en-GB"/>
              <a:t>Pause And Think</a:t>
            </a:r>
            <a:endParaRPr lang="en-US" altLang="en-GB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GB" altLang="en-US"/>
          </a:p>
        </p:txBody>
      </p:sp>
      <p:grpSp>
        <p:nvGrpSpPr>
          <p:cNvPr id="5609" name="Google Shape;5609;p68"/>
          <p:cNvGrpSpPr>
            <a:grpSpLocks noChangeAspect="1"/>
          </p:cNvGrpSpPr>
          <p:nvPr/>
        </p:nvGrpSpPr>
        <p:grpSpPr>
          <a:xfrm>
            <a:off x="3222034" y="1499422"/>
            <a:ext cx="2700000" cy="2700000"/>
            <a:chOff x="899850" y="4992125"/>
            <a:chExt cx="481825" cy="481825"/>
          </a:xfrm>
        </p:grpSpPr>
        <p:sp>
          <p:nvSpPr>
            <p:cNvPr id="5610" name="Google Shape;5610;p68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1" name="Google Shape;5611;p68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2" name="Google Shape;5612;p68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Example of DBMS</a:t>
            </a:r>
            <a:endParaRPr lang="en-US" altLang="en-GB"/>
          </a:p>
        </p:txBody>
      </p:sp>
      <p:sp>
        <p:nvSpPr>
          <p:cNvPr id="258" name="Google Shape;258;p41"/>
          <p:cNvSpPr txBox="1"/>
          <p:nvPr/>
        </p:nvSpPr>
        <p:spPr>
          <a:xfrm>
            <a:off x="5403775" y="2130875"/>
            <a:ext cx="2799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n-GB"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is an open-source relational database management system (RDBMS) with a client-server model.</a:t>
            </a:r>
            <a:endParaRPr lang="en-GB"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n-US" altLang="en-GB"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found in 1995</a:t>
            </a:r>
            <a:endParaRPr lang="en-US" altLang="en-GB"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§"/>
            </a:pPr>
            <a:r>
              <a:rPr lang="en-US" altLang="en-GB"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rPr>
              <a:t>high efficiency, reliability and costless</a:t>
            </a:r>
            <a:endParaRPr lang="en-US" altLang="en-GB"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My SQL</a:t>
            </a:r>
            <a:endParaRPr lang="en-US" sz="2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60" name="Google Shape;260;p41"/>
          <p:cNvCxnSpPr/>
          <p:nvPr/>
        </p:nvCxnSpPr>
        <p:spPr>
          <a:xfrm>
            <a:off x="3712197" y="2130875"/>
            <a:ext cx="2093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41"/>
          <p:cNvCxnSpPr/>
          <p:nvPr/>
        </p:nvCxnSpPr>
        <p:spPr>
          <a:xfrm>
            <a:off x="3712197" y="2130875"/>
            <a:ext cx="2093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41"/>
          <p:cNvSpPr txBox="1"/>
          <p:nvPr/>
        </p:nvSpPr>
        <p:spPr>
          <a:xfrm>
            <a:off x="1185825" y="4242031"/>
            <a:ext cx="2864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3845525" y="1402335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</p:txBody>
      </p:sp>
      <p:pic>
        <p:nvPicPr>
          <p:cNvPr id="8" name="Picture 7" descr="Database-mysql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411480"/>
            <a:ext cx="3518535" cy="4976495"/>
          </a:xfrm>
          <a:prstGeom prst="rect">
            <a:avLst/>
          </a:prstGeom>
        </p:spPr>
      </p:pic>
      <p:pic>
        <p:nvPicPr>
          <p:cNvPr id="9" name="Picture 8" descr="sample-d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" y="0"/>
            <a:ext cx="8118475" cy="51435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050030" y="4804410"/>
            <a:ext cx="22644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200" i="1">
                <a:solidFill>
                  <a:srgbClr val="434343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Reference: </a:t>
            </a:r>
            <a:r>
              <a:rPr lang="en-US" altLang="en-GB" sz="1200" i="1">
                <a:solidFill>
                  <a:srgbClr val="0070C0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</a:rPr>
              <a:t>[7]</a:t>
            </a:r>
            <a:endParaRPr lang="en-US" altLang="en-GB" sz="1200" i="1">
              <a:solidFill>
                <a:srgbClr val="0070C0"/>
              </a:solidFill>
              <a:latin typeface="Roboto Condensed Light" panose="02000000000000000000"/>
              <a:ea typeface="Roboto Condensed Light" panose="02000000000000000000"/>
              <a:cs typeface="Roboto Condensed Light" panose="020000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body" idx="1"/>
          </p:nvPr>
        </p:nvSpPr>
        <p:spPr>
          <a:xfrm>
            <a:off x="899860" y="11315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434343"/>
                </a:solidFill>
              </a:rPr>
              <a:t>Select which database to use:</a:t>
            </a:r>
            <a:endParaRPr lang="en-US" sz="1400" b="1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>
              <a:solidFill>
                <a:srgbClr val="434343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434343"/>
                </a:solidFill>
              </a:rPr>
              <a:t>Insert a row into the database:</a:t>
            </a:r>
            <a:endParaRPr lang="en-US" sz="1400" b="1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434343"/>
                </a:solidFill>
              </a:rPr>
              <a:t>Query the dataset:</a:t>
            </a:r>
            <a:endParaRPr lang="en-US" sz="1400" b="1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  <a:p>
            <a:pPr marL="5715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/>
          <p:nvPr>
            <p:ph type="ctrTitle"/>
          </p:nvPr>
        </p:nvSpPr>
        <p:spPr>
          <a:xfrm>
            <a:off x="1980091" y="19537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Basic</a:t>
            </a:r>
            <a:br>
              <a:rPr lang="en-US" altLang="en-GB"/>
            </a:br>
            <a:r>
              <a:rPr lang="en-US" altLang="en-GB"/>
              <a:t> MYSQL operations</a:t>
            </a:r>
            <a:endParaRPr lang="en-US" altLang="en-GB"/>
          </a:p>
        </p:txBody>
      </p:sp>
      <p:sp>
        <p:nvSpPr>
          <p:cNvPr id="160" name="Google Shape;160;p34"/>
          <p:cNvSpPr txBox="1"/>
          <p:nvPr/>
        </p:nvSpPr>
        <p:spPr>
          <a:xfrm>
            <a:off x="1386375" y="43670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 Condensed Light" panose="02000000000000000000"/>
              <a:ea typeface="Roboto Condensed Light" panose="02000000000000000000"/>
              <a:cs typeface="Roboto Condensed Light" panose="02000000000000000000"/>
              <a:sym typeface="Roboto Condensed Light" panose="0200000000000000000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130" y="1563370"/>
            <a:ext cx="7305675" cy="590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" y="2610485"/>
            <a:ext cx="5114925" cy="590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" y="3562350"/>
            <a:ext cx="5086350" cy="15811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48130" y="0"/>
            <a:ext cx="79768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000" i="1" u="sng">
                <a:solidFill>
                  <a:srgbClr val="0070C0"/>
                </a:solidFill>
              </a:rPr>
              <a:t>Reference: </a:t>
            </a:r>
            <a:r>
              <a:rPr lang="en-GB" altLang="en-US" sz="1000" i="1" u="sng">
                <a:solidFill>
                  <a:srgbClr val="0070C0"/>
                </a:solidFill>
              </a:rPr>
              <a:t>https://www3.ntu.edu.sg/home/ehchua/programming/sql/MySQL_Beginner.html</a:t>
            </a:r>
            <a:endParaRPr lang="en-GB" altLang="en-US" sz="1000" i="1" u="sng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4909</Words>
  <Application>WPS Presentation</Application>
  <PresentationFormat/>
  <Paragraphs>239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Arial</vt:lpstr>
      <vt:lpstr>Exo 2</vt:lpstr>
      <vt:lpstr>Roboto Condensed Light</vt:lpstr>
      <vt:lpstr>Fira Sans Extra Condensed Medium</vt:lpstr>
      <vt:lpstr>Segoe Print</vt:lpstr>
      <vt:lpstr>Nunito Light</vt:lpstr>
      <vt:lpstr>Roboto Condensed</vt:lpstr>
      <vt:lpstr>Wingdings</vt:lpstr>
      <vt:lpstr>Calibri</vt:lpstr>
      <vt:lpstr>微软雅黑</vt:lpstr>
      <vt:lpstr>Arial Unicode MS</vt:lpstr>
      <vt:lpstr>Tech Newsletter XL by Slidesgo</vt:lpstr>
      <vt:lpstr>Database Technolgy In Software Engineering Environment</vt:lpstr>
      <vt:lpstr>01</vt:lpstr>
      <vt:lpstr>Property of Databases</vt:lpstr>
      <vt:lpstr>02</vt:lpstr>
      <vt:lpstr>Distribution</vt:lpstr>
      <vt:lpstr>Database Management Systems (DBMS)</vt:lpstr>
      <vt:lpstr>Pause And Think</vt:lpstr>
      <vt:lpstr>Example of DBMS</vt:lpstr>
      <vt:lpstr>Basic  MYSQL operations</vt:lpstr>
      <vt:lpstr>03</vt:lpstr>
      <vt:lpstr>Software Engineering Environment</vt:lpstr>
      <vt:lpstr>Persistent storage of software artifacts</vt:lpstr>
      <vt:lpstr>Past History </vt:lpstr>
      <vt:lpstr>Example of OMS</vt:lpstr>
      <vt:lpstr>Proprietary DBMS for SEE</vt:lpstr>
      <vt:lpstr>Commercial DBMS for SEE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Technolgy In Software Engineering</dc:title>
  <dc:creator/>
  <cp:lastModifiedBy>Administrator</cp:lastModifiedBy>
  <cp:revision>19</cp:revision>
  <dcterms:created xsi:type="dcterms:W3CDTF">2022-04-06T19:55:00Z</dcterms:created>
  <dcterms:modified xsi:type="dcterms:W3CDTF">2022-04-09T19:04:59Z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70443C3D699442EEBB7C4F1FA03F72F4</vt:lpwstr>
  </property>
  <property fmtid="{D5CDD505-2E9C-101B-9397-08002B2CF9AE}" pid="3" name="KSOProductBuildVer">
    <vt:lpwstr>2057-11.2.0.11042</vt:lpwstr>
  </property>
</Properties>
</file>